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30197" y="1556792"/>
            <a:ext cx="770485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Робота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школи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молодого спец</a:t>
            </a:r>
            <a:r>
              <a:rPr kumimoji="0" lang="uk-UA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іаліста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012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’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ять кроків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на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шляху до вдосконалення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66600" y="1124744"/>
            <a:ext cx="8136904" cy="45005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A50021"/>
                </a:solidFill>
                <a:latin typeface="Monotype Corsiva" pitchFamily="66" charset="0"/>
              </a:rPr>
              <a:t>1. Закохайся.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rgbClr val="A50021"/>
                </a:solidFill>
              </a:rPr>
              <a:t>	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Полюби те, що вивчаєш.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A50021"/>
                </a:solidFill>
                <a:latin typeface="Monotype Corsiva" pitchFamily="66" charset="0"/>
              </a:rPr>
              <a:t>2. Не давай душі спокою.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rgbClr val="A50021"/>
                </a:solidFill>
              </a:rPr>
              <a:t>	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Розвивай себе, читаючи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A50021"/>
                </a:solidFill>
                <a:latin typeface="Monotype Corsiva" pitchFamily="66" charset="0"/>
              </a:rPr>
              <a:t>3. Використовуй свій досвід.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rgbClr val="A50021"/>
                </a:solidFill>
              </a:rPr>
              <a:t>	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Спирайся на те, що ти вже знаєш.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A50021"/>
                </a:solidFill>
                <a:latin typeface="Monotype Corsiva" pitchFamily="66" charset="0"/>
              </a:rPr>
              <a:t>4. Тримай свій мозок у тонусі.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rgbClr val="A50021"/>
                </a:solidFill>
              </a:rPr>
              <a:t>	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харчуйся, відпочивай, займайся спортом.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A50021"/>
                </a:solidFill>
                <a:latin typeface="Monotype Corsiva" pitchFamily="66" charset="0"/>
              </a:rPr>
              <a:t>5. Шукай однодумців.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195736" y="4995749"/>
            <a:ext cx="64087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приходить до того, хто робить те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найбільше любить.       </a:t>
            </a:r>
            <a:r>
              <a:rPr lang="uk-UA" sz="27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uk-UA" sz="27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7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3200" b="1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</a:t>
            </a:r>
            <a:r>
              <a:rPr lang="uk-UA" sz="32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uk-UA" sz="32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Форбе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5" descr="F:\Шаблоны для презент\смайлики\МК класних керівникі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90809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1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ma\Рабочий стол\Новая папка (2)\post-76674-1222088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6313" y="1714500"/>
            <a:ext cx="37147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uk-UA" sz="24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Молодий спеціаліст </a:t>
            </a:r>
          </a:p>
          <a:p>
            <a:pPr eaLnBrk="0" hangingPunct="0"/>
            <a:r>
              <a:rPr lang="uk-UA" sz="24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стає хорошим учителем, перш за все, завдяки  обстановці творчої праці в педагогічному  й учнівському колективах.</a:t>
            </a:r>
          </a:p>
          <a:p>
            <a:pPr eaLnBrk="0" hangingPunct="0"/>
            <a:endParaRPr lang="uk-UA" sz="2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В. Сухомлинський</a:t>
            </a:r>
            <a:endParaRPr 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572125"/>
            <a:ext cx="35718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0063"/>
            <a:ext cx="39290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72125"/>
            <a:ext cx="37369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39751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suhomlynskii1-572x4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544887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099" name="Picture 2" descr="C:\Documents and Settings\mama\Рабочий стол\Новая папка (2)\post-76674-12220882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1300" cy="6858000"/>
          </a:xfrm>
          <a:noFill/>
        </p:spPr>
      </p:pic>
      <p:pic>
        <p:nvPicPr>
          <p:cNvPr id="4100" name="Picture 5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39751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25"/>
            <a:ext cx="39751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500688"/>
            <a:ext cx="39751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F:\шму2\orna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429250"/>
            <a:ext cx="39751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86313" y="1428750"/>
            <a:ext cx="38576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/>
              <a:t> </a:t>
            </a:r>
            <a:r>
              <a:rPr lang="uk-UA" sz="24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Потрібні синтез наукових знань, методичної майстерності та особистих якостей педагога, вміле володіння педагогічною технікою і передовими педагогічними досягненнями.</a:t>
            </a:r>
          </a:p>
          <a:p>
            <a:endParaRPr lang="uk-UA" sz="2400">
              <a:solidFill>
                <a:srgbClr val="A50021"/>
              </a:solidFill>
            </a:endParaRPr>
          </a:p>
          <a:p>
            <a:r>
              <a:rPr lang="uk-UA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А. Макаренко </a:t>
            </a:r>
          </a:p>
          <a:p>
            <a:endParaRPr lang="ru-RU" sz="24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10" descr="makarien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77988"/>
            <a:ext cx="34575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48" y="1484784"/>
            <a:ext cx="72152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uk-UA" sz="24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Це одна з форм </a:t>
            </a:r>
          </a:p>
          <a:p>
            <a:pPr eaLnBrk="0" hangingPunct="0">
              <a:buFontTx/>
              <a:buChar char="-"/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підвищення фахового рівня  молодих вчителів – спеціалістів, які мають стаж роботи до трьох років;</a:t>
            </a:r>
          </a:p>
          <a:p>
            <a:pPr eaLnBrk="0" hangingPunct="0">
              <a:buFontTx/>
              <a:buChar char="-"/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надання педагогам – початківцям методичної допомоги у розв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язанні першочергових проблем, подоланні труднощів, із якими зустрічається молодий учитель, з метою підтримання їхньої творчої  наснаги, бажання плідно працювати.</a:t>
            </a:r>
            <a:endParaRPr lang="ru-RU" sz="2400" b="1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" descr="Z:\newtek\_backgrounds_1.02\Tim\powerpoint templates\61-80\library\elements\librari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28625"/>
            <a:ext cx="18573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3042" y="411528"/>
            <a:ext cx="5429288" cy="857232"/>
          </a:xfrm>
          <a:prstGeom prst="rect">
            <a:avLst/>
          </a:prstGeom>
          <a:noFill/>
        </p:spPr>
        <p:txBody>
          <a:bodyPr>
            <a:prstTxWarp prst="textTriangle">
              <a:avLst>
                <a:gd name="adj" fmla="val 51725"/>
              </a:avLst>
            </a:prstTxWarp>
            <a:spAutoFit/>
          </a:bodyPr>
          <a:lstStyle/>
          <a:p>
            <a:pPr>
              <a:defRPr/>
            </a:pPr>
            <a:r>
              <a:rPr lang="uk-UA" b="1" dirty="0">
                <a:ln>
                  <a:solidFill>
                    <a:srgbClr val="00B0F0"/>
                  </a:solidFill>
                </a:ln>
              </a:rPr>
              <a:t>Школа молодого вчителя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4964975"/>
            <a:ext cx="5704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Керівництво Школою молодого вчителя здійснює методичний кабінет, методисти, досвідчені педагоги району.</a:t>
            </a:r>
            <a:endParaRPr lang="ru-RU" sz="2400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4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481802"/>
            <a:ext cx="5857916" cy="642942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uk-UA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Завдання Школи молодого вчителя</a:t>
            </a:r>
            <a:r>
              <a:rPr lang="uk-UA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folHlink"/>
                </a:solidFill>
              </a:rPr>
              <a:t>: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5357818" y="1285860"/>
            <a:ext cx="2500330" cy="2071702"/>
          </a:xfrm>
          <a:prstGeom prst="wav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642910" y="4500570"/>
            <a:ext cx="3143272" cy="2143140"/>
          </a:xfrm>
          <a:prstGeom prst="wav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tabLst>
                <a:tab pos="457200" algn="l"/>
              </a:tabLst>
              <a:defRPr/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3071802" y="2928934"/>
            <a:ext cx="3214710" cy="2071702"/>
          </a:xfrm>
          <a:prstGeom prst="wave">
            <a:avLst>
              <a:gd name="adj1" fmla="val 125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43250" y="3357563"/>
            <a:ext cx="3357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сприяння постійному творчому зростанню, формуванню педагогічної майстерності;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5364088" y="4509120"/>
            <a:ext cx="3214710" cy="2071702"/>
          </a:xfrm>
          <a:prstGeom prst="wav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785786" y="1265346"/>
            <a:ext cx="3500462" cy="1875622"/>
          </a:xfrm>
          <a:prstGeom prst="wave">
            <a:avLst>
              <a:gd name="adj1" fmla="val 6540"/>
              <a:gd name="adj2" fmla="val -384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tabLst>
                <a:tab pos="457200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1446982"/>
            <a:ext cx="3357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допомога становленню, психологічній адаптації та реалізації індивідуального творчого потенціалу молодих вчителів;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" y="4857750"/>
            <a:ext cx="3071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допомога у плануванні та організації роботи з питань модернізації навчально-виховного процесу;</a:t>
            </a:r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17145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впровадження передових методів навчання;</a:t>
            </a:r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04644" y="4869160"/>
            <a:ext cx="3071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допомога у виборі молодими педагогами оптимальних форм, методів і засобів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0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1481" y="764704"/>
            <a:ext cx="8286750" cy="1628775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РОБОТИ </a:t>
            </a:r>
            <a:b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  МОЛОДИМИ   СПЕЦІАЛІСТАМИ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285750" y="1916832"/>
            <a:ext cx="8643938" cy="4226793"/>
            <a:chOff x="285720" y="1214422"/>
            <a:chExt cx="8643966" cy="492922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000097" y="2571744"/>
              <a:ext cx="7129486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Скругленный прямоугольник 9"/>
            <p:cNvSpPr/>
            <p:nvPr/>
          </p:nvSpPr>
          <p:spPr>
            <a:xfrm>
              <a:off x="3714731" y="1214422"/>
              <a:ext cx="1857381" cy="22860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Школа</a:t>
              </a:r>
            </a:p>
            <a:p>
              <a:pPr algn="ctr">
                <a:defRPr/>
              </a:pPr>
              <a:r>
                <a:rPr lang="uk-UA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молодого вчителя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572112" y="4286256"/>
              <a:ext cx="1571630" cy="18573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 err="1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Самоосвітя</a:t>
              </a: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 діяльність</a:t>
              </a:r>
              <a:endPara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786169" y="3857628"/>
              <a:ext cx="1714506" cy="10715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 err="1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Наставницто</a:t>
              </a:r>
              <a:endParaRPr lang="uk-UA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1" y="4286256"/>
              <a:ext cx="1571630" cy="18573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Групові</a:t>
              </a:r>
            </a:p>
            <a:p>
              <a:pPr algn="ctr">
                <a:defRPr/>
              </a:pP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консуль-</a:t>
              </a:r>
            </a:p>
            <a:p>
              <a:pPr algn="ctr">
                <a:defRPr/>
              </a:pP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тації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85720" y="2928934"/>
              <a:ext cx="2286007" cy="121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Індивідуальні консультації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rot="5400000">
              <a:off x="822296" y="2820983"/>
              <a:ext cx="50006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>
              <a:off x="5464952" y="3607595"/>
              <a:ext cx="178753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>
              <a:off x="4394182" y="3678239"/>
              <a:ext cx="50006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5400000">
              <a:off x="2108173" y="3535363"/>
              <a:ext cx="16430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>
            <a:xfrm>
              <a:off x="6572240" y="3000372"/>
              <a:ext cx="2357446" cy="12144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uk-UA" b="1" dirty="0" err="1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Взаємовідвідуваня</a:t>
              </a:r>
              <a:r>
                <a:rPr lang="uk-UA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 уроків</a:t>
              </a:r>
              <a:endPara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>
              <a:off x="7823193" y="2820983"/>
              <a:ext cx="50006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Picture 3" descr="F:\шму2\1-1_p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37" y="4929198"/>
            <a:ext cx="188596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3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шму2\учитель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2063575" cy="24719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5742955" y="2123728"/>
            <a:ext cx="2357437" cy="135731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Методичний кабінет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56955" y="4981228"/>
            <a:ext cx="2357437" cy="1285875"/>
          </a:xfrm>
          <a:prstGeom prst="ellipse">
            <a:avLst/>
          </a:prstGeom>
          <a:solidFill>
            <a:srgbClr val="1FD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Наставники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357290" y="305023"/>
            <a:ext cx="64547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Сфери впливу на молодого вчителя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28642" y="3909666"/>
            <a:ext cx="2571750" cy="1357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Адміністрація школи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956642" y="2123728"/>
            <a:ext cx="2428875" cy="1357313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Методисти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56955" y="2695228"/>
            <a:ext cx="2071687" cy="1785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3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Молодий вчитель</a:t>
            </a:r>
            <a:endParaRPr lang="ru-RU" sz="23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70955" y="3981103"/>
            <a:ext cx="2357437" cy="13573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Педагоги-колеги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56955" y="980728"/>
            <a:ext cx="2286000" cy="1214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Управління  освіти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6" grpId="0" animBg="1"/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9288"/>
            <a:ext cx="7572428" cy="571480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2060"/>
                </a:solidFill>
              </a:rPr>
              <a:t>Основні напрямки роботи Школи молодого вчителя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1628800"/>
            <a:ext cx="65927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заходів з поглиблення педагогічних знань, вивчення директивних документів Міністерства освіти і науки, молоді та спорту України.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ru-RU" sz="2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Надання методичної допомоги в плануванні та організації роботи з модернізації навчально-виховного процесу.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ru-RU" sz="2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uk-UA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Поглиблення науково-теоретичної   підготовки з фаху.</a:t>
            </a:r>
          </a:p>
          <a:p>
            <a:pPr eaLnBrk="0" hangingPunct="0">
              <a:tabLst>
                <a:tab pos="457200" algn="l"/>
              </a:tabLst>
            </a:pPr>
            <a:endParaRPr lang="ru-RU" sz="2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uk-UA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Сприяння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постійному творчому зростанню,    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457200" algn="l"/>
              </a:tabLst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формуванню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педагогічної майстерності.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1" descr="Z:\newtek\_backgrounds_1.02\Tim\powerpoint templates\61-80\library\elements\librari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071563"/>
            <a:ext cx="20193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рапеция 18"/>
          <p:cNvSpPr/>
          <p:nvPr/>
        </p:nvSpPr>
        <p:spPr>
          <a:xfrm>
            <a:off x="337791" y="4050829"/>
            <a:ext cx="1214437" cy="6429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рік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рапеция 22"/>
          <p:cNvSpPr/>
          <p:nvPr/>
        </p:nvSpPr>
        <p:spPr>
          <a:xfrm>
            <a:off x="5786438" y="5572125"/>
            <a:ext cx="1285875" cy="71437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7-25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рапеция 23"/>
          <p:cNvSpPr/>
          <p:nvPr/>
        </p:nvSpPr>
        <p:spPr>
          <a:xfrm>
            <a:off x="7572375" y="4643438"/>
            <a:ext cx="1285875" cy="7858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26-33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9288" y="482942"/>
            <a:ext cx="5715040" cy="785818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Фази кар’єрного росту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23478" y="764704"/>
            <a:ext cx="1857375" cy="3286125"/>
            <a:chOff x="0" y="1714500"/>
            <a:chExt cx="1857375" cy="3286125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0" y="1714500"/>
              <a:ext cx="1857375" cy="3286125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2" name="TextBox 26"/>
            <p:cNvSpPr txBox="1">
              <a:spLocks noChangeArrowheads="1"/>
            </p:cNvSpPr>
            <p:nvPr/>
          </p:nvSpPr>
          <p:spPr bwMode="auto">
            <a:xfrm>
              <a:off x="70950" y="3866852"/>
              <a:ext cx="178593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Початок, пошук свого шляху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Трапеция 21"/>
          <p:cNvSpPr/>
          <p:nvPr/>
        </p:nvSpPr>
        <p:spPr>
          <a:xfrm>
            <a:off x="4000500" y="5000625"/>
            <a:ext cx="1143000" cy="71437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4-6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3286125" y="1643063"/>
            <a:ext cx="2428875" cy="3357562"/>
            <a:chOff x="3286125" y="1643063"/>
            <a:chExt cx="2428875" cy="3357562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>
              <a:off x="3286125" y="1643063"/>
              <a:ext cx="2428875" cy="335756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60" name="TextBox 29"/>
            <p:cNvSpPr txBox="1">
              <a:spLocks noChangeArrowheads="1"/>
            </p:cNvSpPr>
            <p:nvPr/>
          </p:nvSpPr>
          <p:spPr bwMode="auto">
            <a:xfrm>
              <a:off x="3419872" y="3545185"/>
              <a:ext cx="22145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  Стабілізація, нагромадження педагогічного   досвіду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7072313" y="1285875"/>
            <a:ext cx="2286000" cy="3357563"/>
            <a:chOff x="7072313" y="1285875"/>
            <a:chExt cx="2286000" cy="3357563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7072313" y="1285875"/>
              <a:ext cx="2286000" cy="3357563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58" name="TextBox 33"/>
            <p:cNvSpPr txBox="1">
              <a:spLocks noChangeArrowheads="1"/>
            </p:cNvSpPr>
            <p:nvPr/>
          </p:nvSpPr>
          <p:spPr bwMode="auto">
            <a:xfrm>
              <a:off x="7236296" y="3143250"/>
              <a:ext cx="200025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dirty="0"/>
                <a:t> </a:t>
              </a: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Ясність</a:t>
              </a:r>
            </a:p>
            <a:p>
              <a:pPr algn="ctr" eaLnBrk="1" hangingPunct="1"/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емоційна </a:t>
              </a: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стриманість,</a:t>
              </a:r>
            </a:p>
            <a:p>
              <a:pPr eaLnBrk="1" hangingPunct="1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професіоналізм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Трапеция 20"/>
          <p:cNvSpPr/>
          <p:nvPr/>
        </p:nvSpPr>
        <p:spPr>
          <a:xfrm>
            <a:off x="1928813" y="5357813"/>
            <a:ext cx="1214437" cy="7858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2-3 роки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1357313" y="1143000"/>
            <a:ext cx="2500312" cy="4230216"/>
            <a:chOff x="1357313" y="1143000"/>
            <a:chExt cx="2500312" cy="4230216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1357313" y="1143000"/>
              <a:ext cx="2500312" cy="4214813"/>
            </a:xfrm>
            <a:prstGeom prst="triangle">
              <a:avLst/>
            </a:prstGeom>
            <a:solidFill>
              <a:srgbClr val="1FDB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56" name="Прямоугольник 28"/>
            <p:cNvSpPr>
              <a:spLocks noChangeArrowheads="1"/>
            </p:cNvSpPr>
            <p:nvPr/>
          </p:nvSpPr>
          <p:spPr bwMode="auto">
            <a:xfrm>
              <a:off x="1552228" y="3034114"/>
              <a:ext cx="2143125" cy="23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Пошук </a:t>
              </a:r>
            </a:p>
            <a:p>
              <a:pPr algn="ctr"/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свого шляху, вдосконалення структури уроку,</a:t>
              </a:r>
            </a:p>
            <a:p>
              <a:pPr algn="ctr"/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вивчення психологічних особливостей школярів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5143500" y="1500188"/>
            <a:ext cx="2428875" cy="4071937"/>
            <a:chOff x="5143500" y="1500188"/>
            <a:chExt cx="2428875" cy="4071937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>
              <a:off x="5143500" y="1500188"/>
              <a:ext cx="2428875" cy="4071937"/>
            </a:xfrm>
            <a:prstGeom prst="triangle">
              <a:avLst/>
            </a:prstGeom>
            <a:solidFill>
              <a:srgbClr val="1FDB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54" name="TextBox 32"/>
            <p:cNvSpPr txBox="1">
              <a:spLocks noChangeArrowheads="1"/>
            </p:cNvSpPr>
            <p:nvPr/>
          </p:nvSpPr>
          <p:spPr bwMode="auto">
            <a:xfrm>
              <a:off x="5508104" y="4193257"/>
              <a:ext cx="17145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Розширення світогляду,</a:t>
              </a:r>
            </a:p>
            <a:p>
              <a:pPr algn="ctr" eaLnBrk="1" hangingPunct="1"/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активність, переоцінка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8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2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354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П’ять кроків  на шляху до вдосконалення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SPecialiST</cp:lastModifiedBy>
  <cp:revision>7</cp:revision>
  <dcterms:created xsi:type="dcterms:W3CDTF">2013-08-20T23:50:31Z</dcterms:created>
  <dcterms:modified xsi:type="dcterms:W3CDTF">2016-02-18T18:01:17Z</dcterms:modified>
</cp:coreProperties>
</file>